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12"/>
  </p:handoutMasterIdLst>
  <p:sldIdLst>
    <p:sldId id="4831" r:id="rId4"/>
    <p:sldId id="5004" r:id="rId6"/>
    <p:sldId id="4848" r:id="rId7"/>
    <p:sldId id="4998" r:id="rId8"/>
    <p:sldId id="4999" r:id="rId9"/>
    <p:sldId id="5000" r:id="rId10"/>
    <p:sldId id="5002" r:id="rId11"/>
  </p:sldIdLst>
  <p:sldSz cx="12858750" cy="723265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" userDrawn="1">
          <p15:clr>
            <a:srgbClr val="A4A3A4"/>
          </p15:clr>
        </p15:guide>
        <p15:guide id="2" orient="horz" pos="4319" userDrawn="1">
          <p15:clr>
            <a:srgbClr val="A4A3A4"/>
          </p15:clr>
        </p15:guide>
        <p15:guide id="3" pos="4144" userDrawn="1">
          <p15:clr>
            <a:srgbClr val="A4A3A4"/>
          </p15:clr>
        </p15:guide>
        <p15:guide id="4" pos="503" userDrawn="1">
          <p15:clr>
            <a:srgbClr val="A4A3A4"/>
          </p15:clr>
        </p15:guide>
        <p15:guide id="5" pos="7416" userDrawn="1">
          <p15:clr>
            <a:srgbClr val="A4A3A4"/>
          </p15:clr>
        </p15:guide>
        <p15:guide id="6" pos="6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416FA6"/>
    <a:srgbClr val="4F80BD"/>
    <a:srgbClr val="483263"/>
    <a:srgbClr val="FD5C0C"/>
    <a:srgbClr val="FBDBC6"/>
    <a:srgbClr val="CECED0"/>
    <a:srgbClr val="A79FAA"/>
    <a:srgbClr val="C909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2" autoAdjust="0"/>
    <p:restoredTop sz="96314" autoAdjust="0"/>
  </p:normalViewPr>
  <p:slideViewPr>
    <p:cSldViewPr showGuides="1">
      <p:cViewPr>
        <p:scale>
          <a:sx n="75" d="100"/>
          <a:sy n="75" d="100"/>
        </p:scale>
        <p:origin x="-1734" y="-756"/>
      </p:cViewPr>
      <p:guideLst>
        <p:guide orient="horz" pos="315"/>
        <p:guide orient="horz" pos="4319"/>
        <p:guide pos="4144"/>
        <p:guide pos="503"/>
        <p:guide pos="7416"/>
        <p:guide pos="6936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/>
              <a:t>Subtext Goes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72791" y="711422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s://ks.wjx.com/vm/hYLe2vn.asp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hyperlink" Target="&#25805;&#20316;&#39064;1%20&#25968;&#25454;&#22788;&#29702;&#19982;&#21487;&#35270;&#21270;.xl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hyperlink" Target="&#25805;&#20316;&#39064;2-2%20&#31243;&#24207;&#35774;&#35745;.py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第Ⅰ卷（共60分）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en-US" alt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2025</a:t>
            </a:r>
            <a:r>
              <a:rPr lang="zh-CN" altLang="en-US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983480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打开问卷星</a:t>
            </a:r>
            <a:r>
              <a:rPr lang="zh-CN" altLang="en-US"/>
              <a:t>，开始答题！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 rot="10800000">
            <a:off x="0" y="-13522"/>
            <a:ext cx="5514330" cy="2057171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任意多边形: 形状 53"/>
          <p:cNvSpPr/>
          <p:nvPr/>
        </p:nvSpPr>
        <p:spPr>
          <a:xfrm rot="10800000">
            <a:off x="3117007" y="-5171"/>
            <a:ext cx="4245681" cy="1312069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0800000" flipV="1">
            <a:off x="4917207" y="5128495"/>
            <a:ext cx="5614682" cy="209460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10800000" flipV="1">
            <a:off x="8607487" y="5819074"/>
            <a:ext cx="4251263" cy="1404028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ECE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740728" y="4818380"/>
            <a:ext cx="1148651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第Ⅱ卷（共40分）</a:t>
            </a:r>
            <a:endParaRPr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86435" y="1816100"/>
            <a:ext cx="11486515" cy="249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zh-CN" sz="54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四川省普通高中学业水平合格性考试信息技术试卷(样卷)</a:t>
            </a:r>
            <a:endParaRPr lang="zh-CN" sz="54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一、操作题1(10分)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hlinkClick r:id="rId1" action="ppaction://hlinkfile"/>
          </p:cNvPr>
          <p:cNvSpPr/>
          <p:nvPr/>
        </p:nvSpPr>
        <p:spPr>
          <a:xfrm>
            <a:off x="4700905" y="570420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WPS</a:t>
            </a:r>
            <a:r>
              <a:rPr lang="zh-CN" altLang="en-US"/>
              <a:t>，开始答题！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89" t="15704" r="19681" b="33198"/>
          <a:stretch>
            <a:fillRect/>
          </a:stretch>
        </p:blipFill>
        <p:spPr>
          <a:xfrm>
            <a:off x="668655" y="1024255"/>
            <a:ext cx="11689080" cy="420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884555" y="838200"/>
            <a:ext cx="11243945" cy="5322570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(一)为了提高学校资源利用率，某学校计划开发一款校内自习室预约APP，以满足学生学习的使用，从而实现自习室的高效利用。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项目问题：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你作为项目组成员，在规划设计这款APP的过程中，除了设计用户注册、用户登录等模块以外，还需要设计那些功能模块?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Aft>
                <a:spcPts val="400"/>
              </a:spcAft>
              <a:buNone/>
            </a:pP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项目实施：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本项目实施过程中，前期已经完成系统的需求分析、规划设计、系统开发方面的工作，请完成以下任务，从而实现系统从需求分析到应用的闭环。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7158355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任务一：系统功能搭建 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根据功能需求分析，需要搭建APP功能模块。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从提高自习室座位使用率的需求出发，将你认为最核心和重要的3个功能拖到手机界面的热区中。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28395" y="3688715"/>
            <a:ext cx="5805805" cy="2477770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rcRect l="45774" r="10831"/>
          <a:stretch>
            <a:fillRect/>
          </a:stretch>
        </p:blipFill>
        <p:spPr>
          <a:xfrm>
            <a:off x="7869555" y="87630"/>
            <a:ext cx="3816985" cy="68795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290" y="4016375"/>
            <a:ext cx="676275" cy="800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975" y="4016375"/>
            <a:ext cx="695325" cy="8001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95" y="4044950"/>
            <a:ext cx="685800" cy="7715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4365" y="5109210"/>
            <a:ext cx="752475" cy="7715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rcRect b="14196"/>
          <a:stretch>
            <a:fillRect/>
          </a:stretch>
        </p:blipFill>
        <p:spPr>
          <a:xfrm>
            <a:off x="3609975" y="5109210"/>
            <a:ext cx="707390" cy="7169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rcRect r="1624" b="11059"/>
          <a:stretch>
            <a:fillRect/>
          </a:stretch>
        </p:blipFill>
        <p:spPr>
          <a:xfrm>
            <a:off x="5338445" y="5109210"/>
            <a:ext cx="730885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452120" y="838200"/>
            <a:ext cx="12075160" cy="23158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任务二：完善程序代码（10分）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为了提高自习室内座位的使用率，平台特设置了离座提醒功能：若学生离开座位15分钟以内，系统显示离座时间；如果离开座位超过15分钟（含15分钟），系统显示座位释放；请完善程序显示该座位的离座状态。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1.补充完善下划线处的内容并删除下划线。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2.找出程序中的两处错误并改正。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【运行程序】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输入：10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输出：已离座：10 分钟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输入：15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fontAlgn="base">
              <a:lnSpc>
                <a:spcPct val="100000"/>
              </a:lnSpc>
              <a:spcAft>
                <a:spcPts val="400"/>
              </a:spcAft>
              <a:buClrTx/>
              <a:buSzTx/>
              <a:buNone/>
            </a:pPr>
            <a:r>
              <a:rPr lang="en-US" altLang="zh-CN" sz="2400" spc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输出：该座位已释放。</a:t>
            </a:r>
            <a:endParaRPr lang="en-US" altLang="zh-CN" sz="2400" spc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buNone/>
            </a:pP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二、操作题2（20分）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45910" y="2392045"/>
            <a:ext cx="5690235" cy="3666488"/>
            <a:chOff x="8084" y="3540"/>
            <a:chExt cx="8961" cy="8408"/>
          </a:xfrm>
        </p:grpSpPr>
        <p:sp>
          <p:nvSpPr>
            <p:cNvPr id="4" name="圆角矩形 3"/>
            <p:cNvSpPr/>
            <p:nvPr/>
          </p:nvSpPr>
          <p:spPr>
            <a:xfrm>
              <a:off x="8084" y="3540"/>
              <a:ext cx="8961" cy="8408"/>
            </a:xfrm>
            <a:prstGeom prst="roundRect">
              <a:avLst>
                <a:gd name="adj" fmla="val 7642"/>
              </a:avLst>
            </a:prstGeom>
            <a:noFill/>
            <a:ln w="19050">
              <a:solidFill>
                <a:srgbClr val="376092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24" y="3801"/>
              <a:ext cx="8621" cy="1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endParaRPr lang="zh-CN" altLang="en-US" sz="2400"/>
            </a:p>
          </p:txBody>
        </p:sp>
      </p:grpSp>
      <p:sp>
        <p:nvSpPr>
          <p:cNvPr id="10" name="矩形 9">
            <a:hlinkClick r:id="rId1" action="ppaction://hlinkfile"/>
          </p:cNvPr>
          <p:cNvSpPr/>
          <p:nvPr/>
        </p:nvSpPr>
        <p:spPr>
          <a:xfrm>
            <a:off x="3862070" y="6280785"/>
            <a:ext cx="2891790" cy="575945"/>
          </a:xfrm>
          <a:prstGeom prst="rect">
            <a:avLst/>
          </a:prstGeom>
          <a:gradFill>
            <a:gsLst>
              <a:gs pos="0">
                <a:schemeClr val="dk1">
                  <a:satMod val="103000"/>
                  <a:lumMod val="102000"/>
                  <a:tint val="94000"/>
                </a:schemeClr>
              </a:gs>
              <a:gs pos="50000">
                <a:schemeClr val="dk1">
                  <a:satMod val="110000"/>
                  <a:lumMod val="100000"/>
                  <a:shade val="100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打开</a:t>
            </a:r>
            <a:r>
              <a:rPr lang="en-US" altLang="zh-CN"/>
              <a:t>Python</a:t>
            </a:r>
            <a:r>
              <a:rPr lang="zh-CN" altLang="en-US"/>
              <a:t>，开始答题！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573520" y="2607945"/>
            <a:ext cx="66967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/>
              <a:t>time=int(input("请输入学生离座时间(分钟):"))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if time&lt; _____: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    print("已离座:",____,"分钟")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exit: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    input("该座位已释放")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1"/>
          <a:srcRect t="24857"/>
          <a:stretch>
            <a:fillRect/>
          </a:stretch>
        </p:blipFill>
        <p:spPr>
          <a:xfrm>
            <a:off x="6212840" y="1168400"/>
            <a:ext cx="6476365" cy="5368925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380365" y="951865"/>
            <a:ext cx="5440045" cy="4512945"/>
          </a:xfrm>
          <a:prstGeom prst="rect">
            <a:avLst/>
          </a:prstGeom>
        </p:spPr>
        <p:txBody>
          <a:bodyPr vert="horz" lIns="100800" tIns="0" rIns="8280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00"/>
              </a:spcAft>
              <a:buNone/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某乡村部署了“数字乡村农产品溯源系统”，实现消费者能够通过溯源系统查询到生产档案和产品档案等信息。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请你仔细阅读数字乡村农产品溯源系统结构图，补充完善相关内容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【操作要求】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(1)认真分析结构图，确认图中所缺内容。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spcAft>
                <a:spcPts val="400"/>
              </a:spcAft>
              <a:buNone/>
            </a:pP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(2)从提供的对象集群中拖放合适对象到图中相应热区位置，将结构图补充完整。</a:t>
            </a:r>
            <a:endParaRPr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" name="任意多边形: 形状 74"/>
          <p:cNvSpPr/>
          <p:nvPr/>
        </p:nvSpPr>
        <p:spPr>
          <a:xfrm rot="16200000" flipV="1">
            <a:off x="-244220" y="224648"/>
            <a:ext cx="1043611" cy="555170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CEC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任意多边形: 形状 75"/>
          <p:cNvSpPr/>
          <p:nvPr/>
        </p:nvSpPr>
        <p:spPr>
          <a:xfrm rot="16200000" flipV="1">
            <a:off x="-151516" y="314219"/>
            <a:ext cx="675584" cy="372552"/>
          </a:xfrm>
          <a:custGeom>
            <a:avLst/>
            <a:gdLst>
              <a:gd name="connsiteX0" fmla="*/ 2311910 w 4623820"/>
              <a:gd name="connsiteY0" fmla="*/ 0 h 1994395"/>
              <a:gd name="connsiteX1" fmla="*/ 4604624 w 4623820"/>
              <a:gd name="connsiteY1" fmla="*/ 1868616 h 1994395"/>
              <a:gd name="connsiteX2" fmla="*/ 4623820 w 4623820"/>
              <a:gd name="connsiteY2" fmla="*/ 1994395 h 1994395"/>
              <a:gd name="connsiteX3" fmla="*/ 0 w 4623820"/>
              <a:gd name="connsiteY3" fmla="*/ 1994395 h 1994395"/>
              <a:gd name="connsiteX4" fmla="*/ 19196 w 4623820"/>
              <a:gd name="connsiteY4" fmla="*/ 1868616 h 1994395"/>
              <a:gd name="connsiteX5" fmla="*/ 2311910 w 4623820"/>
              <a:gd name="connsiteY5" fmla="*/ 0 h 199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3820" h="1994395">
                <a:moveTo>
                  <a:pt x="2311910" y="0"/>
                </a:moveTo>
                <a:cubicBezTo>
                  <a:pt x="3442839" y="0"/>
                  <a:pt x="4386404" y="802199"/>
                  <a:pt x="4604624" y="1868616"/>
                </a:cubicBezTo>
                <a:lnTo>
                  <a:pt x="4623820" y="1994395"/>
                </a:lnTo>
                <a:lnTo>
                  <a:pt x="0" y="1994395"/>
                </a:lnTo>
                <a:lnTo>
                  <a:pt x="19196" y="1868616"/>
                </a:lnTo>
                <a:cubicBezTo>
                  <a:pt x="237417" y="802199"/>
                  <a:pt x="1180982" y="0"/>
                  <a:pt x="2311910" y="0"/>
                </a:cubicBezTo>
                <a:close/>
              </a:path>
            </a:pathLst>
          </a:custGeom>
          <a:solidFill>
            <a:srgbClr val="FBD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8655" y="285115"/>
            <a:ext cx="7736205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l">
              <a:buNone/>
            </a:pPr>
            <a:r>
              <a:rPr lang="zh-CN" sz="2800" b="1" dirty="0" smtClean="0">
                <a:solidFill>
                  <a:srgbClr val="483263"/>
                </a:solidFill>
                <a:latin typeface="+mn-lt"/>
                <a:ea typeface="+mn-ea"/>
                <a:cs typeface="+mn-ea"/>
                <a:sym typeface="+mn-lt"/>
              </a:rPr>
              <a:t>三、操作题3（10分）</a:t>
            </a:r>
            <a:endParaRPr lang="zh-CN" sz="2800" b="1" dirty="0" smtClean="0">
              <a:solidFill>
                <a:srgbClr val="48326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655" y="5488305"/>
            <a:ext cx="181038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 fontAlgn="auto">
              <a:lnSpc>
                <a:spcPct val="130000"/>
              </a:lnSpc>
              <a:spcAft>
                <a:spcPts val="4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2400" spc="15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对象集群：</a:t>
            </a:r>
            <a:endParaRPr lang="zh-CN" altLang="en-US" sz="2400" spc="15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4990" y="4840605"/>
            <a:ext cx="5416550" cy="1831975"/>
          </a:xfrm>
          <a:prstGeom prst="roundRect">
            <a:avLst>
              <a:gd name="adj" fmla="val 7642"/>
            </a:avLst>
          </a:prstGeom>
          <a:noFill/>
          <a:ln w="38100">
            <a:solidFill>
              <a:srgbClr val="376092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35" y="5200650"/>
            <a:ext cx="1047750" cy="1047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015" y="5233035"/>
            <a:ext cx="1009650" cy="1047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540" y="5232400"/>
            <a:ext cx="1057275" cy="1047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PASSING_SCORE" val="100.000000"/>
  <p:tag name="ISPRING_FIRST_PUBLISH" val="1"/>
  <p:tag name="ISPRING_PRESENTATION_TITLE" val="极简半圆工作总结PPT模板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隔壁王哥\Desktop\6.6\56827"/>
  <p:tag name="commondata" val="eyJoZGlkIjoiOTM2MmFiZjc0MDk0N2NlOTY2NTcxOGMxZTNjMTJjNDkifQ=="/>
</p:tagLst>
</file>

<file path=ppt/theme/theme1.xml><?xml version="1.0" encoding="utf-8"?>
<a:theme xmlns:a="http://schemas.openxmlformats.org/drawingml/2006/main" name="第一PPT，www.1ppt.com">
  <a:themeElements>
    <a:clrScheme name="自定义 10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3CF8F"/>
      </a:accent1>
      <a:accent2>
        <a:srgbClr val="595959"/>
      </a:accent2>
      <a:accent3>
        <a:srgbClr val="83CF8F"/>
      </a:accent3>
      <a:accent4>
        <a:srgbClr val="595959"/>
      </a:accent4>
      <a:accent5>
        <a:srgbClr val="83CF8F"/>
      </a:accent5>
      <a:accent6>
        <a:srgbClr val="595959"/>
      </a:accent6>
      <a:hlink>
        <a:srgbClr val="83CF8F"/>
      </a:hlink>
      <a:folHlink>
        <a:srgbClr val="595959"/>
      </a:folHlink>
    </a:clrScheme>
    <a:fontScheme name="1rwnie5m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WPS 演示</Application>
  <PresentationFormat>自定义</PresentationFormat>
  <Paragraphs>59</Paragraphs>
  <Slides>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简洁莫兰迪</dc:title>
  <dc:creator>第一PPT</dc:creator>
  <cp:keywords>www.1ppt.com</cp:keywords>
  <dc:description>www.1ppt.com</dc:description>
  <cp:lastModifiedBy>WPS_1631840973</cp:lastModifiedBy>
  <cp:revision>44</cp:revision>
  <dcterms:created xsi:type="dcterms:W3CDTF">2021-05-26T00:22:00Z</dcterms:created>
  <dcterms:modified xsi:type="dcterms:W3CDTF">2026-05-12T11:57:55Z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1B675B22E239433481104E48EFDBD4CF</vt:lpwstr>
  </property>
  <property fmtid="{D5CDD505-2E9C-101B-9397-08002B2CF9AE}" pid="3" name="KSOProductBuildVer">
    <vt:lpwstr>2052-12.1.0.16250</vt:lpwstr>
  </property>
</Properties>
</file>