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3"/>
  </p:sldMasterIdLst>
  <p:notesMasterIdLst>
    <p:notesMasterId r:id="rId5"/>
  </p:notesMasterIdLst>
  <p:handoutMasterIdLst>
    <p:handoutMasterId r:id="rId13"/>
  </p:handoutMasterIdLst>
  <p:sldIdLst>
    <p:sldId id="4831" r:id="rId4"/>
    <p:sldId id="5004" r:id="rId6"/>
    <p:sldId id="4848" r:id="rId7"/>
    <p:sldId id="4998" r:id="rId8"/>
    <p:sldId id="4999" r:id="rId9"/>
    <p:sldId id="5000" r:id="rId10"/>
    <p:sldId id="5002" r:id="rId11"/>
    <p:sldId id="5003" r:id="rId12"/>
  </p:sldIdLst>
  <p:sldSz cx="12858750" cy="723265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416FA6"/>
    <a:srgbClr val="4F80BD"/>
    <a:srgbClr val="483263"/>
    <a:srgbClr val="FD5C0C"/>
    <a:srgbClr val="FBDBC6"/>
    <a:srgbClr val="CECED0"/>
    <a:srgbClr val="A79FAA"/>
    <a:srgbClr val="C9091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2" autoAdjust="0"/>
    <p:restoredTop sz="96314" autoAdjust="0"/>
  </p:normalViewPr>
  <p:slideViewPr>
    <p:cSldViewPr>
      <p:cViewPr>
        <p:scale>
          <a:sx n="75" d="100"/>
          <a:sy n="75" d="100"/>
        </p:scale>
        <p:origin x="-1734" y="-756"/>
      </p:cViewPr>
      <p:guideLst>
        <p:guide orient="horz" pos="315"/>
        <p:guide orient="horz" pos="4284"/>
        <p:guide pos="4144"/>
        <p:guide pos="503"/>
        <p:guide pos="7392"/>
        <p:guide pos="6936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8" y="289641"/>
            <a:ext cx="11572875" cy="1205442"/>
          </a:xfrm>
          <a:prstGeom prst="rect">
            <a:avLst/>
          </a:prstGeom>
        </p:spPr>
        <p:txBody>
          <a:bodyPr lIns="114803" tIns="57401" rIns="114803" bIns="5740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08964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375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03924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85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620" indent="0">
              <a:buNone/>
              <a:defRPr sz="1685"/>
            </a:lvl2pPr>
            <a:lvl3pPr marL="1285875" indent="0">
              <a:buNone/>
              <a:defRPr sz="1405"/>
            </a:lvl3pPr>
            <a:lvl4pPr marL="1928495" indent="0">
              <a:buNone/>
              <a:defRPr sz="1265"/>
            </a:lvl4pPr>
            <a:lvl5pPr marL="2571750" indent="0">
              <a:buNone/>
              <a:defRPr sz="1265"/>
            </a:lvl5pPr>
            <a:lvl6pPr marL="3214370" indent="0">
              <a:buNone/>
              <a:defRPr sz="1265"/>
            </a:lvl6pPr>
            <a:lvl7pPr marL="3857625" indent="0">
              <a:buNone/>
              <a:defRPr sz="1265"/>
            </a:lvl7pPr>
            <a:lvl8pPr marL="4500245" indent="0">
              <a:buNone/>
              <a:defRPr sz="1265"/>
            </a:lvl8pPr>
            <a:lvl9pPr marL="5143500" indent="0">
              <a:buNone/>
              <a:defRPr sz="1265"/>
            </a:lvl9pPr>
          </a:lstStyle>
          <a:p>
            <a:pPr lvl="0"/>
            <a:r>
              <a:rPr lang="en-US" dirty="0"/>
              <a:t>Subtext Goes Here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172791" y="711422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xStyles>
    <p:titleStyle>
      <a:lvl1pPr algn="ctr" defTabSz="1148080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0530" indent="-43053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2815" indent="-358775" algn="l" defTabSz="1148080" rtl="0" eaLnBrk="1" latinLnBrk="0" hangingPunct="1">
        <a:spcBef>
          <a:spcPct val="20000"/>
        </a:spcBef>
        <a:buFont typeface="Arial" panose="020B0604020202020204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3510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0914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318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5722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3126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0530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7934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4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8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12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16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20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24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28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32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hyperlink" Target="https://ks.wjx.com/vm/Y1EAEsu.aspx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hyperlink" Target="&#25805;&#20316;&#39064;1%20&#25968;&#25454;&#22788;&#29702;&#19982;&#21487;&#35270;&#21270;.xls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hyperlink" Target="&#25805;&#20316;&#39064;2-2%20&#31243;&#24207;&#35774;&#35745;.py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/>
          <p:cNvSpPr/>
          <p:nvPr/>
        </p:nvSpPr>
        <p:spPr>
          <a:xfrm rot="10800000">
            <a:off x="0" y="-13522"/>
            <a:ext cx="5514330" cy="2057171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EC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任意多边形: 形状 53"/>
          <p:cNvSpPr/>
          <p:nvPr/>
        </p:nvSpPr>
        <p:spPr>
          <a:xfrm rot="10800000">
            <a:off x="3117007" y="-5171"/>
            <a:ext cx="4245681" cy="1312069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10800000" flipV="1">
            <a:off x="4917207" y="5128495"/>
            <a:ext cx="5614682" cy="2094608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10800000" flipV="1">
            <a:off x="8607487" y="5819074"/>
            <a:ext cx="4251263" cy="1404028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EC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740728" y="4818380"/>
            <a:ext cx="1148651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第Ⅰ卷（共60分）</a:t>
            </a:r>
            <a:endParaRPr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86435" y="1816100"/>
            <a:ext cx="11486515" cy="2493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四川省普通高中学业水平合格性考试信息技术试卷</a:t>
            </a:r>
            <a:r>
              <a:rPr lang="en-US" alt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lang="en-US" alt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2025</a:t>
            </a:r>
            <a:r>
              <a:rPr lang="zh-CN" altLang="en-US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endParaRPr lang="zh-CN" sz="54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>
            <a:hlinkClick r:id="rId1" action="ppaction://hlinkfile"/>
          </p:cNvPr>
          <p:cNvSpPr/>
          <p:nvPr/>
        </p:nvSpPr>
        <p:spPr>
          <a:xfrm>
            <a:off x="4983480" y="5704205"/>
            <a:ext cx="2891790" cy="575945"/>
          </a:xfrm>
          <a:prstGeom prst="rect">
            <a:avLst/>
          </a:prstGeom>
          <a:gradFill>
            <a:gsLst>
              <a:gs pos="0">
                <a:schemeClr val="dk1">
                  <a:satMod val="103000"/>
                  <a:lumMod val="102000"/>
                  <a:tint val="94000"/>
                </a:schemeClr>
              </a:gs>
              <a:gs pos="50000">
                <a:schemeClr val="dk1">
                  <a:satMod val="110000"/>
                  <a:lumMod val="100000"/>
                  <a:shade val="100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</a:gra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打开问卷星</a:t>
            </a:r>
            <a:r>
              <a:rPr lang="zh-CN" altLang="en-US"/>
              <a:t>，开始答题！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/>
          <p:cNvSpPr/>
          <p:nvPr/>
        </p:nvSpPr>
        <p:spPr>
          <a:xfrm rot="10800000">
            <a:off x="0" y="-13522"/>
            <a:ext cx="5514330" cy="2057171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EC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任意多边形: 形状 53"/>
          <p:cNvSpPr/>
          <p:nvPr/>
        </p:nvSpPr>
        <p:spPr>
          <a:xfrm rot="10800000">
            <a:off x="3117007" y="-5171"/>
            <a:ext cx="4245681" cy="1312069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10800000" flipV="1">
            <a:off x="4917207" y="5128495"/>
            <a:ext cx="5614682" cy="2094608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10800000" flipV="1">
            <a:off x="8607487" y="5819074"/>
            <a:ext cx="4251263" cy="1404028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EC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740728" y="4818380"/>
            <a:ext cx="1148651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第Ⅱ卷（共40分）</a:t>
            </a:r>
            <a:endParaRPr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86435" y="1816100"/>
            <a:ext cx="11486515" cy="2493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四川省普通高中学业水平合格性考试信息技术试卷(样卷)</a:t>
            </a:r>
            <a:endParaRPr lang="zh-CN" sz="54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一、操作题1(10分)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>
            <a:hlinkClick r:id="rId1" action="ppaction://hlinkfile"/>
          </p:cNvPr>
          <p:cNvSpPr/>
          <p:nvPr/>
        </p:nvSpPr>
        <p:spPr>
          <a:xfrm>
            <a:off x="4700905" y="5704205"/>
            <a:ext cx="2891790" cy="575945"/>
          </a:xfrm>
          <a:prstGeom prst="rect">
            <a:avLst/>
          </a:prstGeom>
          <a:gradFill>
            <a:gsLst>
              <a:gs pos="0">
                <a:schemeClr val="dk1">
                  <a:satMod val="103000"/>
                  <a:lumMod val="102000"/>
                  <a:tint val="94000"/>
                </a:schemeClr>
              </a:gs>
              <a:gs pos="50000">
                <a:schemeClr val="dk1">
                  <a:satMod val="110000"/>
                  <a:lumMod val="100000"/>
                  <a:shade val="100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</a:gra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打开</a:t>
            </a:r>
            <a:r>
              <a:rPr lang="en-US" altLang="zh-CN"/>
              <a:t>WPS</a:t>
            </a:r>
            <a:r>
              <a:rPr lang="zh-CN" altLang="en-US"/>
              <a:t>，开始答题！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1177" t="17105" r="11410" b="23395"/>
          <a:stretch>
            <a:fillRect/>
          </a:stretch>
        </p:blipFill>
        <p:spPr>
          <a:xfrm>
            <a:off x="1101090" y="1096010"/>
            <a:ext cx="10826115" cy="4144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884555" y="838200"/>
            <a:ext cx="11243945" cy="5322570"/>
          </a:xfrm>
          <a:prstGeom prst="rect">
            <a:avLst/>
          </a:prstGeom>
        </p:spPr>
        <p:txBody>
          <a:bodyPr vert="horz" lIns="100800" tIns="0" rIns="8280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400"/>
              </a:spcAft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(一)为了响应国家号召，培养学生健康生活习惯,某家科技公司致力于开发一款健康生活APP，目的是帮助学生养成良好的生活习惯，提升身体素质。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spcAft>
                <a:spcPts val="400"/>
              </a:spcAft>
              <a:buNone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项目问题：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你作为产品经理，在规划设计这款APP的过程中，除了设计用户注册、用户登录等模块以外，还需要设计那些功能模块?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spcAft>
                <a:spcPts val="400"/>
              </a:spcAft>
              <a:buNone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项目实施：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本项目实施过程中，前期已经完成系统的需求分析、规划设计、系统开发方面的工作，请完成以下任务，从而实现系统从需求分析到应用的闭环。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二、操作题2（20分）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452120" y="838200"/>
            <a:ext cx="7158355" cy="2315845"/>
          </a:xfrm>
          <a:prstGeom prst="rect">
            <a:avLst/>
          </a:prstGeom>
        </p:spPr>
        <p:txBody>
          <a:bodyPr vert="horz" lIns="100800" tIns="0" rIns="8280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任务一：系统功能搭建 （10分）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根据功能需求分析，需要搭建APP功能模块。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【操作要求】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从培养学生良好生活习惯的需求出发，将你认为最核心和重要的3个功能拖到手机界面的热区中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二、操作题2（20分）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28395" y="3688715"/>
            <a:ext cx="5805805" cy="2477770"/>
          </a:xfrm>
          <a:prstGeom prst="roundRect">
            <a:avLst>
              <a:gd name="adj" fmla="val 7642"/>
            </a:avLst>
          </a:prstGeom>
          <a:noFill/>
          <a:ln w="38100">
            <a:solidFill>
              <a:srgbClr val="376092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1"/>
          <a:srcRect l="49159" r="9505"/>
          <a:stretch>
            <a:fillRect/>
          </a:stretch>
        </p:blipFill>
        <p:spPr>
          <a:xfrm>
            <a:off x="8086090" y="88265"/>
            <a:ext cx="3799205" cy="68205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085" y="4018915"/>
            <a:ext cx="771525" cy="8096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365" y="4018915"/>
            <a:ext cx="800100" cy="7810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025" y="3990340"/>
            <a:ext cx="781050" cy="8096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4085" y="5128260"/>
            <a:ext cx="819150" cy="8096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8365" y="5213985"/>
            <a:ext cx="828675" cy="7239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4400" y="5142230"/>
            <a:ext cx="828675" cy="72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452120" y="838200"/>
            <a:ext cx="12075160" cy="2315845"/>
          </a:xfrm>
          <a:prstGeom prst="rect">
            <a:avLst/>
          </a:prstGeom>
        </p:spPr>
        <p:txBody>
          <a:bodyPr vert="horz" lIns="100800" tIns="0" rIns="8280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任务二：完善程序代码（10分）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健康生活离不开良好的生活习惯，合理管理自己的体重，有利于健康习惯的养成。请根据公式计算体质指数bmi(运算结果转换为整数)，时刻提醒自己控制体重。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公式：体质指数(bmi)=体重(kg)÷身高(m)的平方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【操作要求】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1.补充完善下划线处的内容并删除下划线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2.找出程序中的两处错误并改正。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【运行程序】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输入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1.72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65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输出:你的体质指数:21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二、操作题2（20分）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45275" y="2967990"/>
            <a:ext cx="5690235" cy="2572385"/>
            <a:chOff x="8084" y="3540"/>
            <a:chExt cx="8961" cy="5899"/>
          </a:xfrm>
        </p:grpSpPr>
        <p:sp>
          <p:nvSpPr>
            <p:cNvPr id="4" name="圆角矩形 3"/>
            <p:cNvSpPr/>
            <p:nvPr/>
          </p:nvSpPr>
          <p:spPr>
            <a:xfrm>
              <a:off x="8084" y="3540"/>
              <a:ext cx="8961" cy="5899"/>
            </a:xfrm>
            <a:prstGeom prst="roundRect">
              <a:avLst>
                <a:gd name="adj" fmla="val 7642"/>
              </a:avLst>
            </a:prstGeom>
            <a:noFill/>
            <a:ln w="19050">
              <a:solidFill>
                <a:srgbClr val="376092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424" y="3801"/>
              <a:ext cx="8621" cy="5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/>
                <a:t>s=_____(input("请输入你的身高m："))</a:t>
              </a:r>
              <a:endParaRPr lang="zh-CN" altLang="en-US" sz="2400"/>
            </a:p>
            <a:p>
              <a:pPr>
                <a:lnSpc>
                  <a:spcPct val="150000"/>
                </a:lnSpc>
              </a:pPr>
              <a:r>
                <a:rPr lang="zh-CN" altLang="en-US" sz="2400"/>
                <a:t>t=float(print("请输入你的体重kg："))</a:t>
              </a:r>
              <a:endParaRPr lang="zh-CN" altLang="en-US" sz="2400"/>
            </a:p>
            <a:p>
              <a:pPr>
                <a:lnSpc>
                  <a:spcPct val="150000"/>
                </a:lnSpc>
              </a:pPr>
              <a:r>
                <a:rPr lang="zh-CN" altLang="en-US" sz="2400"/>
                <a:t>bmi=int(t/(s*2))</a:t>
              </a:r>
              <a:endParaRPr lang="zh-CN" altLang="en-US" sz="2400"/>
            </a:p>
            <a:p>
              <a:pPr>
                <a:lnSpc>
                  <a:spcPct val="150000"/>
                </a:lnSpc>
              </a:pPr>
              <a:r>
                <a:rPr lang="zh-CN" altLang="en-US" sz="2400"/>
                <a:t>print("你的体质指数：",_____)</a:t>
              </a:r>
              <a:endParaRPr lang="zh-CN" altLang="en-US" sz="2400"/>
            </a:p>
          </p:txBody>
        </p:sp>
      </p:grpSp>
      <p:sp>
        <p:nvSpPr>
          <p:cNvPr id="10" name="矩形 9">
            <a:hlinkClick r:id="rId1" action="ppaction://hlinkfile"/>
          </p:cNvPr>
          <p:cNvSpPr/>
          <p:nvPr/>
        </p:nvSpPr>
        <p:spPr>
          <a:xfrm>
            <a:off x="3862070" y="6280785"/>
            <a:ext cx="2891790" cy="575945"/>
          </a:xfrm>
          <a:prstGeom prst="rect">
            <a:avLst/>
          </a:prstGeom>
          <a:gradFill>
            <a:gsLst>
              <a:gs pos="0">
                <a:schemeClr val="dk1">
                  <a:satMod val="103000"/>
                  <a:lumMod val="102000"/>
                  <a:tint val="94000"/>
                </a:schemeClr>
              </a:gs>
              <a:gs pos="50000">
                <a:schemeClr val="dk1">
                  <a:satMod val="110000"/>
                  <a:lumMod val="100000"/>
                  <a:shade val="100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</a:gra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打开</a:t>
            </a:r>
            <a:r>
              <a:rPr lang="en-US" altLang="zh-CN"/>
              <a:t>Python</a:t>
            </a:r>
            <a:r>
              <a:rPr lang="zh-CN" altLang="en-US"/>
              <a:t>，开始答题！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884555" y="838200"/>
            <a:ext cx="11243945" cy="4512945"/>
          </a:xfrm>
          <a:prstGeom prst="rect">
            <a:avLst/>
          </a:prstGeom>
        </p:spPr>
        <p:txBody>
          <a:bodyPr vert="horz" lIns="100800" tIns="0" rIns="8280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400"/>
              </a:spcAft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某养老院建立了“智慧养老监护系统”，实现实时上传老人的体温、血糖、定位等信息到养老监护系统，通过“医护助手APP”和“家属监护APP”将监测信息推送给医护人员和家属。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请仔细阅读智慧养老监护系统结构示意图，补充完善相关内容。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【操作要求】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(1)认真分析结构图，确认图中所缺内容。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(2)从提供的对象集群中拖放合适对象到图中相应热区位置，将结构图补充完整。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三、操作题3（10分）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三、操作题3（10分）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13025" y="735965"/>
            <a:ext cx="181038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4400" fontAlgn="auto">
              <a:lnSpc>
                <a:spcPct val="130000"/>
              </a:lnSpc>
              <a:spcAft>
                <a:spcPts val="400"/>
              </a:spcAft>
              <a:buClrTx/>
              <a:buSzTx/>
              <a:buFont typeface="Arial" panose="020B0604020202020204" pitchFamily="34" charset="0"/>
            </a:pPr>
            <a:r>
              <a:rPr lang="zh-CN" altLang="en-US" sz="2400" spc="15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对象集群：</a:t>
            </a:r>
            <a:endParaRPr lang="zh-CN" altLang="en-US" sz="2400" spc="15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/>
          <a:srcRect l="15891" t="22515"/>
          <a:stretch>
            <a:fillRect/>
          </a:stretch>
        </p:blipFill>
        <p:spPr>
          <a:xfrm>
            <a:off x="1965325" y="1637030"/>
            <a:ext cx="7943850" cy="54825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1980" y="375920"/>
            <a:ext cx="1057275" cy="1143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4875" y="375920"/>
            <a:ext cx="1152525" cy="1143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3655" y="375920"/>
            <a:ext cx="1285875" cy="1143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PASSING_SCORE" val="100.000000"/>
  <p:tag name="ISPRING_FIRST_PUBLISH" val="1"/>
  <p:tag name="ISPRING_PRESENTATION_TITLE" val="极简半圆工作总结PPT模板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隔壁王哥\Desktop\6.6\56827"/>
</p:tagLst>
</file>

<file path=ppt/theme/theme1.xml><?xml version="1.0" encoding="utf-8"?>
<a:theme xmlns:a="http://schemas.openxmlformats.org/drawingml/2006/main" name="第一PPT，www.1ppt.com">
  <a:themeElements>
    <a:clrScheme name="自定义 10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CF8F"/>
      </a:accent1>
      <a:accent2>
        <a:srgbClr val="595959"/>
      </a:accent2>
      <a:accent3>
        <a:srgbClr val="83CF8F"/>
      </a:accent3>
      <a:accent4>
        <a:srgbClr val="595959"/>
      </a:accent4>
      <a:accent5>
        <a:srgbClr val="83CF8F"/>
      </a:accent5>
      <a:accent6>
        <a:srgbClr val="595959"/>
      </a:accent6>
      <a:hlink>
        <a:srgbClr val="83CF8F"/>
      </a:hlink>
      <a:folHlink>
        <a:srgbClr val="595959"/>
      </a:folHlink>
    </a:clrScheme>
    <a:fontScheme name="1rwnie5m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920</Words>
  <Application>WPS 演示</Application>
  <PresentationFormat>自定义</PresentationFormat>
  <Paragraphs>63</Paragraphs>
  <Slides>8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微软雅黑</vt:lpstr>
      <vt:lpstr>Calibri</vt:lpstr>
      <vt:lpstr>楷体</vt:lpstr>
      <vt:lpstr>Arial Unicode MS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简洁莫兰迪</dc:title>
  <dc:creator>第一PPT</dc:creator>
  <cp:keywords>www.1ppt.com</cp:keywords>
  <dc:description>www.1ppt.com</dc:description>
  <cp:lastModifiedBy>admin</cp:lastModifiedBy>
  <cp:revision>38</cp:revision>
  <dcterms:created xsi:type="dcterms:W3CDTF">2021-05-26T00:22:00Z</dcterms:created>
  <dcterms:modified xsi:type="dcterms:W3CDTF">2026-04-14T09:36:39Z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1B675B22E239433481104E48EFDBD4CF</vt:lpwstr>
  </property>
  <property fmtid="{D5CDD505-2E9C-101B-9397-08002B2CF9AE}" pid="3" name="KSOProductBuildVer">
    <vt:lpwstr>2052-11.8.2.12094</vt:lpwstr>
  </property>
</Properties>
</file>